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  <p:sldMasterId id="2147483804" r:id="rId14"/>
    <p:sldMasterId id="2147483816" r:id="rId15"/>
    <p:sldMasterId id="2147483828" r:id="rId16"/>
  </p:sldMasterIdLst>
  <p:sldIdLst>
    <p:sldId id="315" r:id="rId17"/>
    <p:sldId id="317" r:id="rId18"/>
    <p:sldId id="316" r:id="rId19"/>
    <p:sldId id="319" r:id="rId20"/>
    <p:sldId id="320" r:id="rId21"/>
    <p:sldId id="321" r:id="rId22"/>
    <p:sldId id="318" r:id="rId23"/>
    <p:sldId id="323" r:id="rId24"/>
    <p:sldId id="325" r:id="rId25"/>
    <p:sldId id="322" r:id="rId26"/>
    <p:sldId id="324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5" r:id="rId36"/>
    <p:sldId id="336" r:id="rId37"/>
    <p:sldId id="337" r:id="rId38"/>
    <p:sldId id="338" r:id="rId39"/>
    <p:sldId id="339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3" autoAdjust="0"/>
    <p:restoredTop sz="94660"/>
  </p:normalViewPr>
  <p:slideViewPr>
    <p:cSldViewPr snapToGrid="0">
      <p:cViewPr varScale="1">
        <p:scale>
          <a:sx n="87" d="100"/>
          <a:sy n="87" d="100"/>
        </p:scale>
        <p:origin x="41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59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4215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8812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26262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28148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63526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67032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25397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1365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780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5467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59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91377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62266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4300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48703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64218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57310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2784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96038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97891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56869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745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2450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0894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42239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8991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20742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04325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14966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03615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71190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90252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529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26970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23856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98566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61374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2865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78213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4010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13826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63225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2629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964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77436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02783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19374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85154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61226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223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54187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3416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8878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26384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686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42286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23013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56689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63380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86565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3935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62487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68262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77706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70693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02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09443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27499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13145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91991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2080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64797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56658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0920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3579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14863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79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47986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14326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66228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19056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5228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12605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84328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121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22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805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934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0510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083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6110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095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887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4766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6023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6341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0016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21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0018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6531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6435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3449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7196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3970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893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5808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0357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30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121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1193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0394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0944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6692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987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137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7374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4178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5442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0745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73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679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9981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0049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52487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628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2780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9424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5408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5484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0790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587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8086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9544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1076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2842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8881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57430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3743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1974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39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5850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1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21383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4189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89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880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7255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2033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16188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31645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160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77930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73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748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44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47588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0851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8636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14880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78498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52794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22275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62975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843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01683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73281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26340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6136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93555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8131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9662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65915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42114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41028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71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A9185-CBFF-485B-8DA4-A23596BDC0FA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68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33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094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601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66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287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07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182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46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4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432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1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27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96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467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56DD7-FCB3-4AE3-82D3-E896E9816A0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61B85-1CE4-432C-8E51-D705BEE6CB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5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" y="167054"/>
            <a:ext cx="6883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텍스트뷰를</a:t>
            </a:r>
            <a:r>
              <a:rPr lang="ko-KR" altLang="en-US" sz="2800" dirty="0" smtClean="0"/>
              <a:t> 이용한 문자열 출력 </a:t>
            </a:r>
            <a:r>
              <a:rPr lang="ko-KR" altLang="en-US" sz="2800" dirty="0" err="1" smtClean="0"/>
              <a:t>실습예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8567" t="8616" r="38800" b="5162"/>
          <a:stretch/>
        </p:blipFill>
        <p:spPr>
          <a:xfrm>
            <a:off x="7824390" y="125139"/>
            <a:ext cx="3306671" cy="67039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8634" t="9630" r="38677" b="4304"/>
          <a:stretch/>
        </p:blipFill>
        <p:spPr>
          <a:xfrm>
            <a:off x="940775" y="690274"/>
            <a:ext cx="3288325" cy="6134545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2602523" y="1186962"/>
            <a:ext cx="5398477" cy="41851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401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0015" b="32016"/>
          <a:stretch/>
        </p:blipFill>
        <p:spPr>
          <a:xfrm>
            <a:off x="579949" y="596110"/>
            <a:ext cx="10375266" cy="566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0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-16113"/>
            <a:ext cx="837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Activity_main.xml</a:t>
            </a:r>
            <a:r>
              <a:rPr lang="ko-KR" altLang="en-US" dirty="0" smtClean="0"/>
              <a:t>에서 정의된 레이아웃의 윤곽을 디자인설계에서 볼 수 있음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81" y="611323"/>
            <a:ext cx="10745694" cy="604445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794631" y="1143000"/>
            <a:ext cx="1670538" cy="29014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31623" y="1288073"/>
            <a:ext cx="334108" cy="373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747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80" y="921835"/>
            <a:ext cx="9990474" cy="56196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3544" y="0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결과화면을</a:t>
            </a:r>
            <a:r>
              <a:rPr lang="ko-KR" altLang="en-US" dirty="0" smtClean="0"/>
              <a:t> </a:t>
            </a:r>
            <a:r>
              <a:rPr lang="ko-KR" altLang="en-US" dirty="0" smtClean="0"/>
              <a:t>디자인으로 </a:t>
            </a:r>
            <a:r>
              <a:rPr lang="ko-KR" altLang="en-US" dirty="0" smtClean="0"/>
              <a:t>본 것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45878" y="1289020"/>
            <a:ext cx="1512168" cy="10801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558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3544" y="0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결과화면을 청사진으로 본 것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" y="505587"/>
            <a:ext cx="12003741" cy="64395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65304" t="26230" r="16898" b="18270"/>
          <a:stretch/>
        </p:blipFill>
        <p:spPr>
          <a:xfrm>
            <a:off x="7930662" y="2314174"/>
            <a:ext cx="2180492" cy="382479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74578" y="1165927"/>
            <a:ext cx="1512168" cy="10801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560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71" y="606797"/>
            <a:ext cx="11125200" cy="62579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3544" y="147990"/>
            <a:ext cx="558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결과화면을 디자인 설계와 청사진으로 함께 본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947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4404"/>
            <a:ext cx="2539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3. [MainActivity.java]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4629" b="44336"/>
          <a:stretch/>
        </p:blipFill>
        <p:spPr>
          <a:xfrm>
            <a:off x="329626" y="578363"/>
            <a:ext cx="11285012" cy="6381455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092243" y="3062282"/>
            <a:ext cx="266429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947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47528" y="22864"/>
            <a:ext cx="8064896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800" dirty="0">
                <a:solidFill>
                  <a:srgbClr val="222222"/>
                </a:solidFill>
                <a:latin typeface="맑은 고딕"/>
                <a:ea typeface="맑은 고딕" panose="020B0503020000020004" pitchFamily="50" charset="-127"/>
                <a:cs typeface="Times New Roman" panose="02020603050405020304" pitchFamily="18" charset="0"/>
              </a:rPr>
              <a:t> android studio </a:t>
            </a:r>
            <a:r>
              <a:rPr lang="ko-KR" altLang="ko-KR" sz="2800" dirty="0">
                <a:solidFill>
                  <a:srgbClr val="222222"/>
                </a:solidFill>
                <a:latin typeface="맑은 고딕"/>
                <a:ea typeface="맑은 고딕" panose="020B0503020000020004" pitchFamily="50" charset="-127"/>
                <a:cs typeface="Times New Roman" panose="02020603050405020304" pitchFamily="18" charset="0"/>
              </a:rPr>
              <a:t>자동입력 </a:t>
            </a:r>
            <a:r>
              <a:rPr lang="ko-KR" altLang="ko-KR" sz="2800" dirty="0">
                <a:solidFill>
                  <a:srgbClr val="222222"/>
                </a:solidFill>
                <a:latin typeface="맑은 고딕"/>
                <a:ea typeface="맑은 고딕" panose="020B0503020000020004" pitchFamily="50" charset="-127"/>
                <a:cs typeface="Times New Roman" panose="02020603050405020304" pitchFamily="18" charset="0"/>
              </a:rPr>
              <a:t>기능 </a:t>
            </a:r>
            <a:r>
              <a:rPr lang="en-US" altLang="ko-KR" sz="2800" dirty="0">
                <a:solidFill>
                  <a:srgbClr val="222222"/>
                </a:solidFill>
                <a:latin typeface="맑은 고딕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endParaRPr lang="en-US" altLang="ko-KR" sz="2800" dirty="0">
              <a:solidFill>
                <a:srgbClr val="222222"/>
              </a:solidFill>
              <a:latin typeface="맑은 고딕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solidFill>
                  <a:srgbClr val="222222"/>
                </a:solidFill>
                <a:latin typeface="맑은 고딕"/>
                <a:ea typeface="맑은 고딕" panose="020B0503020000020004" pitchFamily="50" charset="-127"/>
                <a:cs typeface="Times New Roman" panose="02020603050405020304" pitchFamily="18" charset="0"/>
              </a:rPr>
              <a:t>Auto </a:t>
            </a:r>
            <a:r>
              <a:rPr lang="en-US" altLang="ko-KR" sz="2400" dirty="0">
                <a:solidFill>
                  <a:srgbClr val="222222"/>
                </a:solidFill>
                <a:latin typeface="맑은 고딕"/>
                <a:ea typeface="맑은 고딕" panose="020B0503020000020004" pitchFamily="50" charset="-127"/>
                <a:cs typeface="Times New Roman" panose="02020603050405020304" pitchFamily="18" charset="0"/>
              </a:rPr>
              <a:t>import on the fly</a:t>
            </a:r>
            <a:r>
              <a:rPr lang="en-US" altLang="ko-KR" sz="2400" dirty="0">
                <a:solidFill>
                  <a:srgbClr val="222222"/>
                </a:solidFill>
                <a:latin typeface="맑은 고딕"/>
                <a:ea typeface="맑은 고딕" panose="020B0503020000020004" pitchFamily="50" charset="-127"/>
                <a:cs typeface="Times New Roman" panose="02020603050405020304" pitchFamily="18" charset="0"/>
              </a:rPr>
              <a:t>……..</a:t>
            </a:r>
            <a:endParaRPr lang="en-US" altLang="ko-KR" sz="2400" dirty="0">
              <a:solidFill>
                <a:srgbClr val="222222"/>
              </a:solidFill>
              <a:latin typeface="맑은 고딕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ko-KR" sz="2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메뉴에서 아래 설정 </a:t>
            </a:r>
            <a:r>
              <a:rPr lang="ko-KR" altLang="ko-KR" sz="2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항목</a:t>
            </a:r>
            <a:endParaRPr lang="en-US" altLang="ko-KR" sz="2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File -&gt; Settings -&gt; Editor -&gt; Auto Import -&gt; Optimize imports on the fly</a:t>
            </a:r>
            <a:endParaRPr lang="ko-KR" altLang="ko-KR" sz="2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ko-KR" altLang="en-US" sz="2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68112" b="61721"/>
          <a:stretch/>
        </p:blipFill>
        <p:spPr>
          <a:xfrm>
            <a:off x="1703512" y="2132856"/>
            <a:ext cx="6137982" cy="39604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49087" b="19383"/>
          <a:stretch/>
        </p:blipFill>
        <p:spPr>
          <a:xfrm>
            <a:off x="4871864" y="2060848"/>
            <a:ext cx="4608512" cy="51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120" y="30849"/>
            <a:ext cx="5434976" cy="38410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234" y="1673424"/>
            <a:ext cx="7335999" cy="518457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231904" y="3212976"/>
            <a:ext cx="3096344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968208" y="6381328"/>
            <a:ext cx="864096" cy="4766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051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95654"/>
            <a:ext cx="9144000" cy="64623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91744" y="2276872"/>
            <a:ext cx="4104456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320136" y="6381328"/>
            <a:ext cx="1008112" cy="4766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65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7157" b="45471"/>
          <a:stretch/>
        </p:blipFill>
        <p:spPr>
          <a:xfrm>
            <a:off x="338936" y="1026024"/>
            <a:ext cx="10396472" cy="50742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0667" y="52464"/>
            <a:ext cx="448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Import</a:t>
            </a:r>
            <a:r>
              <a:rPr lang="ko-KR" altLang="en-US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된 패키지의 클래스를 보여준다</a:t>
            </a:r>
            <a:r>
              <a:rPr lang="en-US" altLang="ko-KR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42166" y="2391011"/>
            <a:ext cx="4536504" cy="82697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74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96" y="156810"/>
            <a:ext cx="9666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안드로이드 스튜디오에서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App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폴더를 눌러서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res/values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 있는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strings.xml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파일로 간다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053" y="665608"/>
            <a:ext cx="920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프로젝트 구성에서 </a:t>
            </a:r>
            <a:r>
              <a:rPr lang="en-US" altLang="ko-KR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App</a:t>
            </a:r>
            <a:r>
              <a:rPr lang="ko-KR" altLang="en-US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폴더</a:t>
            </a:r>
            <a:r>
              <a:rPr lang="en-US" altLang="ko-KR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 -&gt; res</a:t>
            </a:r>
            <a:r>
              <a:rPr lang="ko-KR" altLang="en-US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폴더</a:t>
            </a:r>
            <a:r>
              <a:rPr lang="en-US" altLang="ko-KR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 -&gt; values -&gt; strings.xm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차례로 찾아간다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48053" y="1034940"/>
            <a:ext cx="7356793" cy="5986119"/>
            <a:chOff x="755576" y="836712"/>
            <a:chExt cx="7200800" cy="590465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t="1870" r="64962" b="47054"/>
            <a:stretch/>
          </p:blipFill>
          <p:spPr>
            <a:xfrm>
              <a:off x="755576" y="836712"/>
              <a:ext cx="7200800" cy="5904656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259632" y="1916832"/>
              <a:ext cx="792088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475656" y="4221088"/>
              <a:ext cx="720080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763688" y="5301208"/>
              <a:ext cx="864096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655676" y="5805264"/>
              <a:ext cx="2268252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cxnSp>
          <p:nvCxnSpPr>
            <p:cNvPr id="12" name="직선 화살표 연결선 11"/>
            <p:cNvCxnSpPr>
              <a:stCxn id="8" idx="2"/>
            </p:cNvCxnSpPr>
            <p:nvPr/>
          </p:nvCxnSpPr>
          <p:spPr>
            <a:xfrm>
              <a:off x="1655676" y="2276872"/>
              <a:ext cx="108012" cy="19442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endCxn id="10" idx="0"/>
            </p:cNvCxnSpPr>
            <p:nvPr/>
          </p:nvCxnSpPr>
          <p:spPr>
            <a:xfrm>
              <a:off x="1835696" y="4509120"/>
              <a:ext cx="360040" cy="79208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2267744" y="5589240"/>
              <a:ext cx="522058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979712" y="1278052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1</a:t>
              </a:r>
              <a:endPara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94464" y="1278830"/>
              <a:ext cx="1133644" cy="276999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Textdisplay_1</a:t>
              </a:r>
              <a:endParaRPr lang="ko-KR" altLang="en-US" sz="1200" b="1" dirty="0">
                <a:solidFill>
                  <a:prstClr val="black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9755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2734407" y="1388541"/>
            <a:ext cx="752621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package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com.example.myapplication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androidx.appcompat.app.AppCompatActivity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android.os.Bundle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MainActivity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extends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AppCompatActivity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{</a:t>
            </a:r>
            <a:b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Arial Unicode MS"/>
                <a:ea typeface="JetBrains Mono"/>
              </a:rPr>
              <a:t>@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Arial Unicode MS"/>
                <a:ea typeface="JetBrains Mono"/>
              </a:rPr>
              <a:t>Override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protected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void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onCreate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Bundle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savedInstanceState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super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.onCreate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savedInstanceState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setContentView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R.layout.</a:t>
            </a:r>
            <a:r>
              <a:rPr kumimoji="0" lang="ko-KR" altLang="ko-KR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activity_main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40016" y="1916832"/>
            <a:ext cx="244827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20136" y="404664"/>
            <a:ext cx="258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클래스가 자동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import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됨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7680177" y="773996"/>
            <a:ext cx="933358" cy="1070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24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7316" b="24778"/>
          <a:stretch/>
        </p:blipFill>
        <p:spPr>
          <a:xfrm>
            <a:off x="354276" y="852912"/>
            <a:ext cx="10315534" cy="60050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1042" y="52692"/>
            <a:ext cx="3019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4. [AndroidManifest.xml]</a:t>
            </a:r>
            <a:endParaRPr lang="ko-KR" altLang="en-US" sz="2000" dirty="0">
              <a:solidFill>
                <a:srgbClr val="FF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253" y="452802"/>
            <a:ext cx="726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라벨명이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strings.xml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에서 정의된 </a:t>
            </a:r>
            <a:r>
              <a:rPr lang="en-US" altLang="ko-KR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app_name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속성의 값을 가져온다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83850" y="3233568"/>
            <a:ext cx="233559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525253" y="1960685"/>
            <a:ext cx="2200362" cy="2813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33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847529" y="1084095"/>
            <a:ext cx="8911448" cy="1696834"/>
            <a:chOff x="323528" y="1084094"/>
            <a:chExt cx="8911448" cy="1696834"/>
          </a:xfrm>
        </p:grpSpPr>
        <p:sp>
          <p:nvSpPr>
            <p:cNvPr id="3" name="직사각형 2"/>
            <p:cNvSpPr/>
            <p:nvPr/>
          </p:nvSpPr>
          <p:spPr>
            <a:xfrm>
              <a:off x="323528" y="2420888"/>
              <a:ext cx="6696744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660232" y="1084094"/>
              <a:ext cx="2574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어플과</a:t>
              </a:r>
              <a:r>
                <a:rPr lang="ko-KR" altLang="en-US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 </a:t>
              </a:r>
              <a:r>
                <a:rPr lang="ko-KR" altLang="en-US" dirty="0" err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액티비티라벨명</a:t>
              </a:r>
              <a:endPara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5436096" y="1453426"/>
              <a:ext cx="2376264" cy="8954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1198044" y="-70338"/>
            <a:ext cx="9082454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&lt;manifest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="http://schemas.android.com/tools"&gt;</a:t>
            </a:r>
          </a:p>
          <a:p>
            <a:endParaRPr lang="en-US" altLang="ko-KR" dirty="0"/>
          </a:p>
          <a:p>
            <a:r>
              <a:rPr lang="en-US" altLang="ko-KR" dirty="0"/>
              <a:t>    &lt;application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android:allowBackup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android:dataExtractionRules</a:t>
            </a:r>
            <a:r>
              <a:rPr lang="en-US" altLang="ko-KR" dirty="0"/>
              <a:t>="@xml/</a:t>
            </a:r>
            <a:r>
              <a:rPr lang="en-US" altLang="ko-KR" dirty="0" err="1"/>
              <a:t>data_extraction_rules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android:fullBackupContent</a:t>
            </a:r>
            <a:r>
              <a:rPr lang="en-US" altLang="ko-KR" dirty="0"/>
              <a:t>="@xml/</a:t>
            </a:r>
            <a:r>
              <a:rPr lang="en-US" altLang="ko-KR" dirty="0" err="1"/>
              <a:t>backup_rules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myicon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android:label</a:t>
            </a:r>
            <a:r>
              <a:rPr lang="en-US" altLang="ko-KR" dirty="0"/>
              <a:t>="@string/</a:t>
            </a:r>
            <a:r>
              <a:rPr lang="en-US" altLang="ko-KR" dirty="0" err="1"/>
              <a:t>app_name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android:supportsRtl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android:theme</a:t>
            </a:r>
            <a:r>
              <a:rPr lang="en-US" altLang="ko-KR" dirty="0"/>
              <a:t>="@style/</a:t>
            </a:r>
            <a:r>
              <a:rPr lang="en-US" altLang="ko-KR" dirty="0" err="1"/>
              <a:t>Theme.MyApplication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tools:targetApi</a:t>
            </a:r>
            <a:r>
              <a:rPr lang="en-US" altLang="ko-KR" dirty="0"/>
              <a:t>="31"&gt;</a:t>
            </a:r>
          </a:p>
          <a:p>
            <a:r>
              <a:rPr lang="en-US" altLang="ko-KR" dirty="0"/>
              <a:t>        &lt;activity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android:name</a:t>
            </a:r>
            <a:r>
              <a:rPr lang="en-US" altLang="ko-KR" dirty="0"/>
              <a:t>=".</a:t>
            </a:r>
            <a:r>
              <a:rPr lang="en-US" altLang="ko-KR" dirty="0" err="1"/>
              <a:t>MainActivity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android:exported</a:t>
            </a:r>
            <a:r>
              <a:rPr lang="en-US" altLang="ko-KR" dirty="0"/>
              <a:t>="true"&gt;</a:t>
            </a:r>
          </a:p>
          <a:p>
            <a:r>
              <a:rPr lang="en-US" altLang="ko-KR" dirty="0"/>
              <a:t>            &lt;intent-filter&gt;</a:t>
            </a:r>
          </a:p>
          <a:p>
            <a:r>
              <a:rPr lang="en-US" altLang="ko-KR" dirty="0"/>
              <a:t>                &lt;action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android.intent.action.MAIN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            &lt;category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android.intent.category.LAUNCHER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        &lt;/intent-filter&gt;</a:t>
            </a:r>
          </a:p>
          <a:p>
            <a:r>
              <a:rPr lang="en-US" altLang="ko-KR" dirty="0"/>
              <a:t>        &lt;/activity&gt;</a:t>
            </a:r>
          </a:p>
          <a:p>
            <a:r>
              <a:rPr lang="en-US" altLang="ko-KR" dirty="0"/>
              <a:t>    &lt;/application&gt;</a:t>
            </a:r>
          </a:p>
          <a:p>
            <a:endParaRPr lang="en-US" altLang="ko-KR" dirty="0"/>
          </a:p>
          <a:p>
            <a:r>
              <a:rPr lang="en-US" altLang="ko-KR" dirty="0"/>
              <a:t>&lt;/manifest&gt;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3243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58" y="1165384"/>
            <a:ext cx="10529604" cy="59229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44791"/>
            <a:ext cx="5942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smtClean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전화번호 문자열 출력의</a:t>
            </a:r>
            <a:r>
              <a:rPr lang="en-US" altLang="ko-KR" sz="2400" dirty="0" smtClean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실행 결과 화면</a:t>
            </a:r>
            <a:endParaRPr lang="ko-KR" altLang="en-US" sz="2400" dirty="0">
              <a:solidFill>
                <a:srgbClr val="0070C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5358" y="454620"/>
            <a:ext cx="7216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가능한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MainActivity.java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에서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Run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버튼을 눌러서 실행결과를 본다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미리 설정한 가상 에뮬레이터 또는 </a:t>
            </a:r>
            <a:r>
              <a:rPr lang="ko-KR" altLang="en-US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스마트폰을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선택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424624" y="1225914"/>
            <a:ext cx="1246914" cy="725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60528" y="1303043"/>
            <a:ext cx="792164" cy="41547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942" y="2092202"/>
            <a:ext cx="5238750" cy="19526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66411" t="6367" r="17255" b="74484"/>
          <a:stretch/>
        </p:blipFill>
        <p:spPr>
          <a:xfrm>
            <a:off x="6620352" y="1782949"/>
            <a:ext cx="1732340" cy="10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38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9696400" y="4149080"/>
            <a:ext cx="792088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38706" t="9594" r="39420" b="5204"/>
          <a:stretch/>
        </p:blipFill>
        <p:spPr>
          <a:xfrm>
            <a:off x="8096757" y="616087"/>
            <a:ext cx="3157397" cy="616648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38564" t="9956" r="38567" b="4606"/>
          <a:stretch/>
        </p:blipFill>
        <p:spPr>
          <a:xfrm>
            <a:off x="531679" y="616088"/>
            <a:ext cx="3345729" cy="61441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38525" t="10247" r="39061" b="4934"/>
          <a:stretch/>
        </p:blipFill>
        <p:spPr>
          <a:xfrm>
            <a:off x="4396153" y="616088"/>
            <a:ext cx="3329823" cy="614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12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51" y="111179"/>
            <a:ext cx="691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prstClr val="black"/>
                </a:solidFill>
              </a:rPr>
              <a:t>처음에 </a:t>
            </a:r>
            <a:r>
              <a:rPr lang="en-US" altLang="ko-KR" dirty="0" smtClean="0">
                <a:solidFill>
                  <a:prstClr val="black"/>
                </a:solidFill>
              </a:rPr>
              <a:t>strings.xml</a:t>
            </a:r>
            <a:r>
              <a:rPr lang="ko-KR" altLang="en-US" dirty="0" smtClean="0">
                <a:solidFill>
                  <a:prstClr val="black"/>
                </a:solidFill>
              </a:rPr>
              <a:t>파일에서 프로젝트에서 사용될 문자열 정의 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30923" y="1998883"/>
            <a:ext cx="6910754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resources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app_name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안녕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tel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&gt;010-1111-1111&lt;/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resources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800" y="624144"/>
            <a:ext cx="2686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0000"/>
                </a:solidFill>
              </a:rPr>
              <a:t>1. [string.xml]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9273" y="1352552"/>
            <a:ext cx="7325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Res/values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strings.xml</a:t>
            </a:r>
            <a:r>
              <a:rPr lang="ko-KR" altLang="en-US" dirty="0" smtClean="0"/>
              <a:t>파일을 열어 </a:t>
            </a:r>
            <a:r>
              <a:rPr lang="en-US" altLang="ko-KR" dirty="0" err="1" smtClean="0"/>
              <a:t>app_name</a:t>
            </a:r>
            <a:r>
              <a:rPr lang="ko-KR" altLang="en-US" dirty="0" smtClean="0"/>
              <a:t>과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친구</a:t>
            </a:r>
            <a:r>
              <a:rPr lang="ko-KR" altLang="en-US" dirty="0" err="1" smtClean="0"/>
              <a:t>이름인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및 전화번호 </a:t>
            </a:r>
            <a:r>
              <a:rPr lang="en-US" altLang="ko-KR" dirty="0" err="1" smtClean="0"/>
              <a:t>tel</a:t>
            </a:r>
            <a:r>
              <a:rPr lang="ko-KR" altLang="en-US" dirty="0" smtClean="0"/>
              <a:t>의 </a:t>
            </a:r>
            <a:r>
              <a:rPr lang="ko-KR" altLang="en-US" dirty="0" smtClean="0"/>
              <a:t>명세를 다음과 같이 입력한다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r="44385" b="52825"/>
          <a:stretch/>
        </p:blipFill>
        <p:spPr>
          <a:xfrm>
            <a:off x="3886894" y="3288521"/>
            <a:ext cx="7259490" cy="34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58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9723" y="1"/>
            <a:ext cx="4017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2. [activity_main.xml]</a:t>
            </a:r>
            <a:endParaRPr lang="ko-KR" altLang="en-US" sz="3200" dirty="0">
              <a:solidFill>
                <a:srgbClr val="FF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5638" y="2404372"/>
            <a:ext cx="884654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res/layout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에서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activity_main.xml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파일을 열어 다음과 같이 입력한다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기존의 디폴트 레이아웃인 </a:t>
            </a:r>
            <a:r>
              <a:rPr lang="ko-KR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lang="ko-KR" altLang="ko-KR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android.support.constraint.ConstraintLayout</a:t>
            </a:r>
            <a:r>
              <a:rPr lang="ko-KR" altLang="en-US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을</a:t>
            </a:r>
            <a:endParaRPr lang="en-US" altLang="ko-KR" b="1" dirty="0">
              <a:solidFill>
                <a:srgbClr val="00008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</a:t>
            </a:r>
            <a:r>
              <a:rPr lang="ko-KR" altLang="en-US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지우고 </a:t>
            </a:r>
            <a:r>
              <a:rPr lang="en-US" altLang="ko-KR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lang="en-US" altLang="ko-KR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LinearLayout</a:t>
            </a:r>
            <a:r>
              <a:rPr lang="ko-KR" altLang="en-US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으로 변경한다</a:t>
            </a:r>
            <a:r>
              <a:rPr lang="en-US" altLang="ko-KR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endParaRPr lang="ko-KR" altLang="ko-KR" sz="40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 err="1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lang="ko-KR" altLang="ko-KR" b="1" dirty="0" err="1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:layout_width</a:t>
            </a:r>
            <a:r>
              <a:rPr lang="ko-KR" altLang="ko-KR" b="1" dirty="0" smtClean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ko-KR" altLang="ko-KR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b="1" dirty="0" smtClean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b="1" dirty="0" err="1" smtClean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match_parent</a:t>
            </a:r>
            <a:r>
              <a:rPr lang="ko-KR" altLang="ko-KR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br>
              <a:rPr lang="ko-KR" altLang="ko-KR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lang="ko-KR" altLang="ko-KR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:layout_height</a:t>
            </a:r>
            <a:r>
              <a:rPr lang="ko-KR" altLang="ko-KR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ko-KR" altLang="ko-KR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b="1" dirty="0" err="1" smtClean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match_parent</a:t>
            </a:r>
            <a:r>
              <a:rPr lang="ko-KR" altLang="ko-KR" b="1" dirty="0" smtClean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endParaRPr lang="en-US" altLang="ko-KR" b="1" dirty="0">
              <a:solidFill>
                <a:srgbClr val="008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여기에 </a:t>
            </a:r>
            <a:r>
              <a:rPr lang="en-US" altLang="ko-KR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android:orientation</a:t>
            </a:r>
            <a:r>
              <a:rPr lang="en-US" altLang="ko-KR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="</a:t>
            </a:r>
            <a:r>
              <a:rPr lang="en-US" altLang="ko-KR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vertical</a:t>
            </a:r>
            <a:r>
              <a:rPr lang="ko-KR" altLang="ko-KR" b="1" dirty="0" smtClean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en-US" altLang="ko-KR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을 입력한다</a:t>
            </a:r>
            <a:r>
              <a:rPr lang="en-US" altLang="ko-KR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ko-KR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lang="ko-KR" altLang="ko-KR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en-US" altLang="ko-KR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</a:t>
            </a:r>
            <a:r>
              <a:rPr lang="ko-KR" altLang="ko-KR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tools</a:t>
            </a:r>
            <a:r>
              <a:rPr lang="ko-KR" altLang="ko-KR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:context</a:t>
            </a:r>
            <a:r>
              <a:rPr lang="ko-KR" altLang="ko-KR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ko-KR" altLang="ko-KR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".</a:t>
            </a:r>
            <a:r>
              <a:rPr lang="ko-KR" altLang="ko-KR" b="1" dirty="0" err="1" smtClean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MainActivity</a:t>
            </a:r>
            <a:r>
              <a:rPr lang="en-US" altLang="ko-KR" b="1" dirty="0" smtClean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b="1" dirty="0" smtClean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삭제해도 됨</a:t>
            </a:r>
            <a:endParaRPr lang="ko-KR" altLang="ko-KR" sz="40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676401" y="1963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6400" y="738351"/>
            <a:ext cx="91903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기존의 디폴트로 설정된 </a:t>
            </a:r>
            <a:r>
              <a:rPr lang="ko-KR" altLang="ko-KR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ConstraintLayout</a:t>
            </a:r>
            <a:r>
              <a:rPr lang="ko-KR" altLang="en-US" dirty="0">
                <a:solidFill>
                  <a:prstClr val="black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을</a:t>
            </a:r>
            <a:r>
              <a:rPr lang="en-US" altLang="ko-KR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LinearLayout</a:t>
            </a:r>
            <a:r>
              <a:rPr lang="ko-KR" altLang="en-US" b="1" dirty="0">
                <a:solidFill>
                  <a:prstClr val="black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으로</a:t>
            </a:r>
            <a:r>
              <a:rPr lang="ko-KR" altLang="en-US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변경한다</a:t>
            </a:r>
            <a:r>
              <a:rPr lang="en-US" altLang="ko-KR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>
              <a:solidFill>
                <a:srgbClr val="FF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prstClr val="black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문자열의 수직적 배치를 위해서 </a:t>
            </a:r>
            <a:r>
              <a:rPr lang="en-US" altLang="ko-KR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android:orientation</a:t>
            </a:r>
            <a:r>
              <a:rPr lang="ko-KR" altLang="en-US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속성</a:t>
            </a:r>
            <a:r>
              <a:rPr lang="ko-KR" altLang="en-US" b="1" dirty="0">
                <a:solidFill>
                  <a:prstClr val="black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을</a:t>
            </a:r>
            <a:r>
              <a:rPr lang="ko-KR" altLang="en-US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vertical</a:t>
            </a:r>
            <a:r>
              <a:rPr lang="ko-KR" altLang="en-US" b="1" dirty="0">
                <a:solidFill>
                  <a:prstClr val="black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로 설정한다</a:t>
            </a:r>
            <a:r>
              <a:rPr lang="en-US" altLang="ko-KR" b="1" dirty="0">
                <a:solidFill>
                  <a:prstClr val="black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>
              <a:solidFill>
                <a:prstClr val="black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prstClr val="black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변경 절차는 다음과 같이 한다</a:t>
            </a:r>
            <a:r>
              <a:rPr lang="en-US" altLang="ko-KR" b="1" dirty="0">
                <a:solidFill>
                  <a:prstClr val="black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96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6772" y="172935"/>
            <a:ext cx="560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activity_main.xml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파일로 가면 다음 화면이 나온다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524000" y="859537"/>
            <a:ext cx="9144000" cy="5138927"/>
            <a:chOff x="0" y="859536"/>
            <a:chExt cx="9144000" cy="513892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59536"/>
              <a:ext cx="9144000" cy="513892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07504" y="1124744"/>
              <a:ext cx="822661" cy="21544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prstClr val="black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Textdisplay_1</a:t>
              </a:r>
              <a:endParaRPr lang="ko-KR" altLang="en-US" sz="800" dirty="0">
                <a:solidFill>
                  <a:prstClr val="black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6" name="타원 5"/>
          <p:cNvSpPr/>
          <p:nvPr/>
        </p:nvSpPr>
        <p:spPr>
          <a:xfrm>
            <a:off x="1775520" y="2780928"/>
            <a:ext cx="158417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32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7023" y="400264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activity_main.xml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초기화면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483" y="48716"/>
            <a:ext cx="1149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activity_main.xml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초기화면에서 </a:t>
            </a:r>
            <a:r>
              <a:rPr lang="en-US" altLang="ko-KR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ConstraintLayout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부분을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지우고 </a:t>
            </a:r>
            <a:r>
              <a:rPr lang="en-US" altLang="ko-KR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LinearLayout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변경할 부분을 찾는다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50276" y="584929"/>
            <a:ext cx="10213731" cy="5965339"/>
            <a:chOff x="1524000" y="548680"/>
            <a:chExt cx="9036496" cy="51450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399" t="-6998" r="777" b="6998"/>
            <a:stretch/>
          </p:blipFill>
          <p:spPr>
            <a:xfrm>
              <a:off x="1524000" y="548680"/>
              <a:ext cx="9036496" cy="5145024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1703512" y="1663934"/>
              <a:ext cx="6048672" cy="1405027"/>
              <a:chOff x="179512" y="1663933"/>
              <a:chExt cx="6048672" cy="1405027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179512" y="2780928"/>
                <a:ext cx="1296144" cy="28803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3491880" y="1663933"/>
                <a:ext cx="2736304" cy="21602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631505" y="1124744"/>
              <a:ext cx="822661" cy="21544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prstClr val="black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Textdisplay_1</a:t>
              </a:r>
              <a:endParaRPr lang="ko-KR" altLang="en-US" sz="800" dirty="0">
                <a:solidFill>
                  <a:prstClr val="black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42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3258" y="116495"/>
            <a:ext cx="619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rgbClr val="FF0000"/>
                </a:solidFill>
              </a:rPr>
              <a:t>초기 설정된 </a:t>
            </a:r>
            <a:r>
              <a:rPr lang="en-US" altLang="ko-KR" dirty="0" err="1" smtClean="0">
                <a:solidFill>
                  <a:srgbClr val="FF0000"/>
                </a:solidFill>
              </a:rPr>
              <a:t>ConstraintLayout</a:t>
            </a:r>
            <a:r>
              <a:rPr lang="ko-KR" altLang="en-US" dirty="0" smtClean="0">
                <a:solidFill>
                  <a:srgbClr val="FF0000"/>
                </a:solidFill>
              </a:rPr>
              <a:t>을 </a:t>
            </a:r>
            <a:r>
              <a:rPr lang="en-US" altLang="ko-KR" dirty="0" err="1" smtClean="0">
                <a:solidFill>
                  <a:srgbClr val="FF0000"/>
                </a:solidFill>
              </a:rPr>
              <a:t>LinearLayout</a:t>
            </a:r>
            <a:r>
              <a:rPr lang="ko-KR" altLang="en-US" dirty="0" smtClean="0">
                <a:solidFill>
                  <a:srgbClr val="FF0000"/>
                </a:solidFill>
              </a:rPr>
              <a:t>으로 변경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56" y="733212"/>
            <a:ext cx="10827906" cy="504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89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531992" y="3501008"/>
            <a:ext cx="9136008" cy="3241768"/>
            <a:chOff x="7992" y="3501008"/>
            <a:chExt cx="9136008" cy="32417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r="23410" b="51686"/>
            <a:stretch/>
          </p:blipFill>
          <p:spPr>
            <a:xfrm>
              <a:off x="7992" y="3501008"/>
              <a:ext cx="9136008" cy="3241768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3203848" y="4515976"/>
              <a:ext cx="1152128" cy="20916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419872" y="5589240"/>
              <a:ext cx="309634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2051" b="54599"/>
          <a:stretch/>
        </p:blipFill>
        <p:spPr>
          <a:xfrm>
            <a:off x="1586872" y="661764"/>
            <a:ext cx="8956496" cy="23351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3512" y="312482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변경후</a:t>
            </a:r>
            <a:endParaRPr lang="ko-KR" altLang="en-US" dirty="0">
              <a:solidFill>
                <a:srgbClr val="FF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9169" y="117602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변경전</a:t>
            </a:r>
            <a:r>
              <a:rPr lang="ko-KR" altLang="en-US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 기존 디폴트 레이아웃</a:t>
            </a:r>
            <a:endParaRPr lang="ko-KR" altLang="en-US" dirty="0">
              <a:solidFill>
                <a:srgbClr val="FF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655840" y="1556792"/>
            <a:ext cx="720080" cy="2959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1586872" y="2420888"/>
            <a:ext cx="162880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586872" y="6021288"/>
            <a:ext cx="242089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20336" y="5158934"/>
            <a:ext cx="116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수직적 배치를</a:t>
            </a:r>
            <a:endParaRPr lang="en-US" altLang="ko-KR" sz="1200" dirty="0">
              <a:solidFill>
                <a:srgbClr val="FF0000"/>
              </a:solidFill>
              <a:latin typeface="맑은 고딕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위해 </a:t>
            </a:r>
            <a:r>
              <a:rPr lang="ko-KR" altLang="en-US" sz="1200" dirty="0" err="1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이부분을</a:t>
            </a:r>
            <a:endParaRPr lang="en-US" altLang="ko-KR" sz="1200" dirty="0">
              <a:solidFill>
                <a:srgbClr val="FF0000"/>
              </a:solidFill>
              <a:latin typeface="맑은 고딕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삽입</a:t>
            </a:r>
            <a:endParaRPr lang="ko-KR" altLang="en-US" sz="1200" dirty="0">
              <a:solidFill>
                <a:srgbClr val="FF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8040216" y="5445224"/>
            <a:ext cx="1080120" cy="2520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132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47529" y="274876"/>
            <a:ext cx="6534161" cy="63401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i="1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&lt;?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xml version=</a:t>
            </a: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"1.0" 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encoding=</a:t>
            </a: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"utf-8"</a:t>
            </a:r>
            <a:r>
              <a:rPr lang="ko-KR" altLang="ko-KR" sz="1400" i="1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?&gt;</a:t>
            </a:r>
            <a:br>
              <a:rPr lang="ko-KR" altLang="ko-KR" sz="1400" i="1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lang="ko-KR" altLang="ko-KR" sz="14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LinearLayout 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xmlns:</a:t>
            </a:r>
            <a:r>
              <a:rPr lang="ko-KR" altLang="ko-KR" sz="1400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"http://schemas.android.com/apk/res/android"</a:t>
            </a:r>
            <a:b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xmlns:</a:t>
            </a:r>
            <a:r>
              <a:rPr lang="ko-KR" altLang="ko-KR" sz="1400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"http://schemas.android.com/apk/res-auto"</a:t>
            </a:r>
            <a:b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xmlns:</a:t>
            </a:r>
            <a:r>
              <a:rPr lang="ko-KR" altLang="ko-KR" sz="1400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tools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"http://schemas.android.com/tools"</a:t>
            </a:r>
            <a:b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1400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:layout_width=</a:t>
            </a: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"match_parent"</a:t>
            </a:r>
            <a:b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1400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:layout_height=</a:t>
            </a: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"match_parent"</a:t>
            </a:r>
            <a:b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1400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:orientation=</a:t>
            </a: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1400" b="1" dirty="0" err="1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vertical</a:t>
            </a:r>
            <a:r>
              <a:rPr lang="ko-KR" altLang="ko-KR" sz="1400" b="1" dirty="0" smtClean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1400" dirty="0" smtClean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r>
              <a:rPr lang="ko-KR" altLang="ko-KR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lang="ko-KR" altLang="ko-KR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endParaRPr lang="en-US" altLang="ko-KR" sz="1400" dirty="0">
              <a:solidFill>
                <a:srgbClr val="00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</a:t>
            </a:r>
            <a:r>
              <a:rPr lang="en-US" altLang="ko-KR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lang="ko-KR" altLang="ko-KR" sz="14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TextView</a:t>
            </a:r>
            <a:br>
              <a:rPr lang="ko-KR" altLang="ko-KR" sz="14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1400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:layout_width=</a:t>
            </a: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"wrap_content"</a:t>
            </a:r>
            <a:b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1400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:layout_height=</a:t>
            </a: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"wrap_content"</a:t>
            </a:r>
            <a:b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1400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:text=</a:t>
            </a: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"@string/friend_addr" </a:t>
            </a:r>
            <a:r>
              <a:rPr lang="ko-KR" altLang="ko-KR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/&gt;</a:t>
            </a:r>
            <a:endParaRPr lang="en-US" altLang="ko-KR" sz="1400" dirty="0">
              <a:solidFill>
                <a:srgbClr val="00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srgbClr val="00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lang="ko-KR" altLang="ko-KR" sz="14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TextView</a:t>
            </a:r>
            <a:br>
              <a:rPr lang="ko-KR" altLang="ko-KR" sz="14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1400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:layout_width=</a:t>
            </a: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"wrap_content"</a:t>
            </a:r>
            <a:b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1400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:layout_height=</a:t>
            </a: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"wrap_content"</a:t>
            </a:r>
            <a:b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1400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:text=</a:t>
            </a: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"@string/name01"</a:t>
            </a:r>
            <a:r>
              <a:rPr lang="ko-KR" altLang="ko-KR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/&gt;</a:t>
            </a:r>
            <a:br>
              <a:rPr lang="ko-KR" altLang="ko-KR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lang="ko-KR" altLang="ko-KR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</a:t>
            </a:r>
            <a:r>
              <a:rPr lang="ko-KR" altLang="ko-KR" sz="14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TextView</a:t>
            </a:r>
            <a:br>
              <a:rPr lang="ko-KR" altLang="ko-KR" sz="14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1400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:layout_width=</a:t>
            </a: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"wrap_content"</a:t>
            </a:r>
            <a:b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1400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:layout_height=</a:t>
            </a: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"wrap_content"</a:t>
            </a:r>
            <a:b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1400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:text=</a:t>
            </a: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"@string/addr01"</a:t>
            </a:r>
            <a:r>
              <a:rPr lang="ko-KR" altLang="ko-KR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/&gt;</a:t>
            </a:r>
            <a:br>
              <a:rPr lang="ko-KR" altLang="ko-KR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</a:t>
            </a:r>
            <a:r>
              <a:rPr lang="ko-KR" altLang="ko-KR" sz="14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TextView</a:t>
            </a:r>
            <a:br>
              <a:rPr lang="ko-KR" altLang="ko-KR" sz="14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1400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:layout_width=</a:t>
            </a: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"wrap_content"</a:t>
            </a:r>
            <a:b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1400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:layout_height=</a:t>
            </a: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"wrap_content"</a:t>
            </a:r>
            <a:b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1400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lang="ko-KR" altLang="ko-KR" sz="1400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:text=</a:t>
            </a:r>
            <a:r>
              <a:rPr lang="ko-KR" altLang="ko-KR" sz="1400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"@string/tel01"</a:t>
            </a:r>
            <a:r>
              <a:rPr lang="ko-KR" altLang="ko-KR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/&gt;</a:t>
            </a:r>
            <a:br>
              <a:rPr lang="ko-KR" altLang="ko-KR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</a:t>
            </a:r>
            <a:r>
              <a:rPr lang="ko-KR" altLang="ko-KR" sz="14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LinearLayout</a:t>
            </a:r>
            <a:r>
              <a:rPr lang="ko-KR" altLang="ko-KR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endParaRPr lang="ko-KR" altLang="ko-KR" sz="1400" dirty="0">
              <a:latin typeface="Arial" panose="020B0604020202020204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Arial" panose="020B0604020202020204" pitchFamily="34" charset="0"/>
              </a:rPr>
              <a:t>  </a:t>
            </a:r>
            <a:endParaRPr lang="ko-KR" altLang="ko-KR" sz="1400" dirty="0">
              <a:latin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62434" y="0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[activity_main.xml]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732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403</Words>
  <Application>Microsoft Office PowerPoint</Application>
  <PresentationFormat>와이드스크린</PresentationFormat>
  <Paragraphs>84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16</vt:i4>
      </vt:variant>
      <vt:variant>
        <vt:lpstr>슬라이드 제목</vt:lpstr>
      </vt:variant>
      <vt:variant>
        <vt:i4>24</vt:i4>
      </vt:variant>
    </vt:vector>
  </HeadingPairs>
  <TitlesOfParts>
    <vt:vector size="47" baseType="lpstr">
      <vt:lpstr>Arial Unicode MS</vt:lpstr>
      <vt:lpstr>JetBrains Mono</vt:lpstr>
      <vt:lpstr>굴림체</vt:lpstr>
      <vt:lpstr>맑은 고딕</vt:lpstr>
      <vt:lpstr>Arial</vt:lpstr>
      <vt:lpstr>Times New Roman</vt:lpstr>
      <vt:lpstr>Wingdings</vt:lpstr>
      <vt:lpstr>Office 테마</vt:lpstr>
      <vt:lpstr>1_Office 테마</vt:lpstr>
      <vt:lpstr>2_Office 테마</vt:lpstr>
      <vt:lpstr>3_Office 테마</vt:lpstr>
      <vt:lpstr>4_Office 테마</vt:lpstr>
      <vt:lpstr>5_Office 테마</vt:lpstr>
      <vt:lpstr>6_Office 테마</vt:lpstr>
      <vt:lpstr>7_Office 테마</vt:lpstr>
      <vt:lpstr>8_Office 테마</vt:lpstr>
      <vt:lpstr>9_Office 테마</vt:lpstr>
      <vt:lpstr>10_Office 테마</vt:lpstr>
      <vt:lpstr>11_Office 테마</vt:lpstr>
      <vt:lpstr>12_Office 테마</vt:lpstr>
      <vt:lpstr>13_Office 테마</vt:lpstr>
      <vt:lpstr>14_Office 테마</vt:lpstr>
      <vt:lpstr>15_Office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Administrator</cp:lastModifiedBy>
  <cp:revision>74</cp:revision>
  <dcterms:created xsi:type="dcterms:W3CDTF">2017-03-21T00:10:18Z</dcterms:created>
  <dcterms:modified xsi:type="dcterms:W3CDTF">2023-03-26T22:13:40Z</dcterms:modified>
</cp:coreProperties>
</file>